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413" r:id="rId4"/>
    <p:sldId id="415" r:id="rId5"/>
    <p:sldId id="411" r:id="rId6"/>
    <p:sldId id="427" r:id="rId7"/>
    <p:sldId id="428" r:id="rId8"/>
    <p:sldId id="429" r:id="rId9"/>
    <p:sldId id="423" r:id="rId10"/>
    <p:sldId id="430" r:id="rId11"/>
    <p:sldId id="431" r:id="rId12"/>
    <p:sldId id="433" r:id="rId13"/>
    <p:sldId id="424" r:id="rId14"/>
    <p:sldId id="425" r:id="rId15"/>
    <p:sldId id="412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JdZb/J7bu3SCqh0ADospBg==" hashData="vtRTakTTZ0uRyAFqVIPTofi/HRA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C0000"/>
    <a:srgbClr val="04617B"/>
    <a:srgbClr val="000000"/>
    <a:srgbClr val="538EB5"/>
    <a:srgbClr val="0000FF"/>
    <a:srgbClr val="FFD03B"/>
    <a:srgbClr val="012029"/>
    <a:srgbClr val="023746"/>
    <a:srgbClr val="033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1297" autoAdjust="0"/>
  </p:normalViewPr>
  <p:slideViewPr>
    <p:cSldViewPr>
      <p:cViewPr>
        <p:scale>
          <a:sx n="66" d="100"/>
          <a:sy n="66" d="100"/>
        </p:scale>
        <p:origin x="-1416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0" y="68898"/>
    </p:cViewPr>
  </p:outlin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C6B6D-2290-45DC-9BBD-2317C77B6481}" type="datetimeFigureOut">
              <a:rPr lang="de-DE" smtClean="0"/>
              <a:t>17.01.2015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70F31-ED43-4B8F-8202-B70F437DB0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880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gradFill flip="none" rotWithShape="1">
            <a:gsLst>
              <a:gs pos="0">
                <a:srgbClr val="EAEAEA"/>
              </a:gs>
              <a:gs pos="100000">
                <a:schemeClr val="tx1"/>
              </a:gs>
            </a:gsLst>
            <a:lin ang="5400000" scaled="1"/>
            <a:tileRect/>
          </a:gra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1" y="4293096"/>
            <a:ext cx="9143999" cy="736104"/>
          </a:xfrm>
        </p:spPr>
        <p:txBody>
          <a:bodyPr vert="horz" lIns="91440" tIns="0" rIns="4572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ctr">
              <a:defRPr sz="2200" b="1"/>
            </a:lvl1pPr>
            <a:extLst/>
          </a:lstStyle>
          <a:p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Grafik 10" descr="8-7-6-5-4-3-4-5-6-7-8_L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434" y="1234776"/>
            <a:ext cx="2567131" cy="197708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16.01.2015</a:t>
            </a:r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9FBB601-189B-4E40-9D89-5B1A5CD1A26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Datumsplatzhalter 3"/>
          <p:cNvSpPr txBox="1">
            <a:spLocks/>
          </p:cNvSpPr>
          <p:nvPr userDrawn="1"/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D1E68A-FBF1-4A00-85E1-5999E720A23E}" type="datetime1">
              <a:rPr lang="de-DE" smtClean="0"/>
              <a:pPr/>
              <a:t>17.01.2015</a:t>
            </a:fld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4032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29892" y="6588000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7504" y="6525344"/>
            <a:ext cx="4032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15" name="Foliennummernplatzhalter 5"/>
          <p:cNvSpPr txBox="1">
            <a:spLocks/>
          </p:cNvSpPr>
          <p:nvPr userDrawn="1"/>
        </p:nvSpPr>
        <p:spPr>
          <a:xfrm>
            <a:off x="5724128" y="6525344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defPPr>
              <a:defRPr lang="de-DE"/>
            </a:defPPr>
            <a:lvl1pPr marL="0" algn="r" defTabSz="914400" rtl="0" eaLnBrk="1" latinLnBrk="0" hangingPunct="1">
              <a:defRPr kumimoji="0" sz="1200" kern="1200">
                <a:solidFill>
                  <a:schemeClr val="tx1">
                    <a:tint val="9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032400" y="652532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gradFill flip="none" rotWithShape="1">
            <a:gsLst>
              <a:gs pos="0">
                <a:srgbClr val="EAEAEA"/>
              </a:gs>
              <a:gs pos="100000">
                <a:schemeClr val="tx1"/>
              </a:gs>
            </a:gsLst>
            <a:lin ang="5400000" scaled="1"/>
            <a:tileRect/>
          </a:gra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-1" y="4293096"/>
            <a:ext cx="9143999" cy="736104"/>
          </a:xfrm>
        </p:spPr>
        <p:txBody>
          <a:bodyPr vert="horz" lIns="91440" tIns="0" rIns="4572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ctr">
              <a:defRPr sz="2000" b="1"/>
            </a:lvl1pPr>
            <a:extLst/>
          </a:lstStyle>
          <a:p>
            <a:r>
              <a:rPr kumimoji="0" lang="de-DE" noProof="0" dirty="0" smtClean="0"/>
              <a:t>Vielen Dank für Ihre Aufmerksamkeit!</a:t>
            </a:r>
            <a:endParaRPr kumimoji="0" lang="de-DE" noProof="0" dirty="0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Grafik 10" descr="8-7-6-5-4-3-4-5-6-7-8_L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434" y="1234776"/>
            <a:ext cx="2567131" cy="1977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7354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2000" y="144000"/>
            <a:ext cx="8244000" cy="122400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pic>
        <p:nvPicPr>
          <p:cNvPr id="7" name="Grafik 6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3759" y="188640"/>
            <a:ext cx="1260000" cy="968625"/>
          </a:xfrm>
          <a:prstGeom prst="rect">
            <a:avLst/>
          </a:prstGeom>
        </p:spPr>
      </p:pic>
      <p:sp>
        <p:nvSpPr>
          <p:cNvPr id="13" name="Inhaltsplatzhalter 2"/>
          <p:cNvSpPr>
            <a:spLocks noGrp="1"/>
          </p:cNvSpPr>
          <p:nvPr>
            <p:ph sz="half" idx="1"/>
          </p:nvPr>
        </p:nvSpPr>
        <p:spPr>
          <a:xfrm>
            <a:off x="431999" y="1764000"/>
            <a:ext cx="8221759" cy="4623816"/>
          </a:xfrm>
        </p:spPr>
        <p:txBody>
          <a:bodyPr lIns="0">
            <a:norm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  <a:lvl2pPr>
              <a:defRPr sz="1600">
                <a:solidFill>
                  <a:srgbClr val="FFFFFF"/>
                </a:solidFill>
              </a:defRPr>
            </a:lvl2pPr>
            <a:lvl3pPr>
              <a:defRPr sz="14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4140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dirty="0" smtClean="0"/>
              <a:t>Projekt 29 | Anika Leinhäuser und Andre Merkel</a:t>
            </a:r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29892" y="6588000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Übergang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-1" y="-7769"/>
            <a:ext cx="9143999" cy="5135430"/>
          </a:xfrm>
          <a:prstGeom prst="rect">
            <a:avLst/>
          </a:prstGeom>
          <a:gradFill flip="none" rotWithShape="1">
            <a:gsLst>
              <a:gs pos="0">
                <a:srgbClr val="EAEAEA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639689"/>
            <a:ext cx="7920880" cy="48797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ctr">
              <a:defRPr sz="2000" b="1"/>
            </a:lvl1pPr>
            <a:extLst/>
          </a:lstStyle>
          <a:p>
            <a:endParaRPr kumimoji="0"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1560" y="5174054"/>
            <a:ext cx="7920880" cy="402634"/>
          </a:xfrm>
        </p:spPr>
        <p:txBody>
          <a:bodyPr lIns="118872" tIns="0" rIns="45720" bIns="0" anchor="b"/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de-DE" dirty="0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3996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7594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gradFill flip="none" rotWithShape="1">
            <a:gsLst>
              <a:gs pos="0">
                <a:srgbClr val="EAEAEA"/>
              </a:gs>
              <a:gs pos="100000">
                <a:schemeClr val="tx1"/>
              </a:gs>
            </a:gsLst>
            <a:lin ang="5400000" scaled="1"/>
            <a:tileRect/>
          </a:gra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2000" y="2636912"/>
            <a:ext cx="8013192" cy="492728"/>
          </a:xfrm>
        </p:spPr>
        <p:txBody>
          <a:bodyPr vert="horz" lIns="0" tIns="0" rIns="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algn="l">
              <a:defRPr sz="2000" b="1" cap="none" baseline="0">
                <a:ln>
                  <a:noFill/>
                </a:ln>
                <a:solidFill>
                  <a:srgbClr val="FFFFFF"/>
                </a:solidFill>
                <a:effectLst/>
              </a:defRPr>
            </a:lvl1pPr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pic>
        <p:nvPicPr>
          <p:cNvPr id="13" name="Grafik 12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3759" y="188640"/>
            <a:ext cx="1260000" cy="968625"/>
          </a:xfrm>
          <a:prstGeom prst="rect">
            <a:avLst/>
          </a:prstGeom>
        </p:spPr>
      </p:pic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3960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2000" y="1764000"/>
            <a:ext cx="4038600" cy="4623816"/>
          </a:xfrm>
        </p:spPr>
        <p:txBody>
          <a:bodyPr lIns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1764000"/>
            <a:ext cx="4038600" cy="462381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pic>
        <p:nvPicPr>
          <p:cNvPr id="9" name="Grafik 8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3759" y="188640"/>
            <a:ext cx="1260000" cy="968625"/>
          </a:xfrm>
          <a:prstGeom prst="rect">
            <a:avLst/>
          </a:prstGeom>
        </p:spPr>
      </p:pic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3996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29892" y="6588000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764001"/>
            <a:ext cx="4040188" cy="368855"/>
          </a:xfrm>
        </p:spPr>
        <p:txBody>
          <a:bodyPr lIns="146304" anchor="t" anchorCtr="0">
            <a:noAutofit/>
          </a:bodyPr>
          <a:lstStyle>
            <a:lvl1pPr marL="0" indent="0">
              <a:buNone/>
              <a:defRPr lang="de-DE" b="1" dirty="0" smtClean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2000" y="2348880"/>
            <a:ext cx="4040188" cy="405192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48880"/>
            <a:ext cx="4041775" cy="405192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36268" y="1764000"/>
            <a:ext cx="4040188" cy="368856"/>
          </a:xfrm>
        </p:spPr>
        <p:txBody>
          <a:bodyPr lIns="146304" anchor="t" anchorCtr="0">
            <a:noAutofit/>
          </a:bodyPr>
          <a:lstStyle>
            <a:lvl1pPr marL="0" indent="0">
              <a:buNone/>
              <a:defRPr lang="de-DE" b="1" dirty="0" smtClean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dirty="0" smtClean="0"/>
              <a:t>Textmasterformat bearbeiten</a:t>
            </a:r>
          </a:p>
        </p:txBody>
      </p:sp>
      <p:pic>
        <p:nvPicPr>
          <p:cNvPr id="12" name="Grafik 11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3759" y="188640"/>
            <a:ext cx="1260000" cy="968625"/>
          </a:xfrm>
          <a:prstGeom prst="rect">
            <a:avLst/>
          </a:prstGeom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4104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929892" y="6588000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6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pic>
        <p:nvPicPr>
          <p:cNvPr id="7" name="Grafik 6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93759" y="188640"/>
            <a:ext cx="1260000" cy="968625"/>
          </a:xfrm>
          <a:prstGeom prst="rect">
            <a:avLst/>
          </a:prstGeom>
        </p:spPr>
      </p:pic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3744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4032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de-DE" dirty="0" smtClean="0"/>
              <a:t>Textmasterformat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2" name="Rechtec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4068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29892" y="6588000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 bwMode="ltGray">
          <a:xfrm>
            <a:off x="0" y="-99392"/>
            <a:ext cx="9143999" cy="1535287"/>
          </a:xfrm>
          <a:prstGeom prst="rect">
            <a:avLst/>
          </a:prstGeom>
          <a:gradFill>
            <a:gsLst>
              <a:gs pos="0">
                <a:srgbClr val="EAEAEA"/>
              </a:gs>
              <a:gs pos="100000">
                <a:schemeClr val="tx1"/>
              </a:gs>
            </a:gsLst>
            <a:lin ang="5400000" scaled="1"/>
          </a:gra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144000"/>
            <a:ext cx="8244000" cy="1224000"/>
          </a:xfrm>
          <a:prstGeom prst="rect">
            <a:avLst/>
          </a:prstGeom>
        </p:spPr>
        <p:txBody>
          <a:bodyPr vert="horz" lIns="0" tIns="0" rIns="0" bIns="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2000" y="1764000"/>
            <a:ext cx="8229600" cy="462560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75656" y="6588000"/>
            <a:ext cx="4068000" cy="21600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lang="de-DE" dirty="0" smtClean="0"/>
              <a:t>Projekt 29 | Anika Leinhäuser und Andre Merkel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29892" y="6588000"/>
            <a:ext cx="733864" cy="21600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fld id="{99FBB601-189B-4E40-9D89-5B1A5CD1A26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432000" y="6588000"/>
            <a:ext cx="1763736" cy="216024"/>
          </a:xfrm>
          <a:prstGeom prst="rect">
            <a:avLst/>
          </a:prstGeom>
        </p:spPr>
        <p:txBody>
          <a:bodyPr lIns="46800" rIns="46800" bIns="0" anchor="b" anchorCtr="0"/>
          <a:lstStyle>
            <a:lvl1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16.01.2015</a:t>
            </a:r>
            <a:endParaRPr lang="de-D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3" r:id="rId13"/>
  </p:sldLayoutIdLst>
  <p:transition spd="slow">
    <p:wipe dir="r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000" b="1" kern="1200">
          <a:solidFill>
            <a:schemeClr val="accent1">
              <a:satMod val="150000"/>
            </a:schemeClr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extLst/>
    </p:titleStyle>
    <p:bodyStyle>
      <a:lvl1pPr marL="268288" indent="-268288" algn="l" rtl="0" eaLnBrk="1" latinLnBrk="0" hangingPunct="1">
        <a:spcBef>
          <a:spcPts val="0"/>
        </a:spcBef>
        <a:spcAft>
          <a:spcPts val="600"/>
        </a:spcAft>
        <a:buClrTx/>
        <a:buSzPct val="100000"/>
        <a:buFont typeface="Arial" panose="020B0604020202020204" pitchFamily="34" charset="0"/>
        <a:buChar char="•"/>
        <a:tabLst>
          <a:tab pos="268288" algn="l"/>
        </a:tabLst>
        <a:defRPr kumimoji="0" sz="1800" kern="1200">
          <a:solidFill>
            <a:srgbClr val="FFFFF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8163" indent="-269875" algn="l" rtl="0" eaLnBrk="1" latinLnBrk="0" hangingPunct="1">
        <a:spcBef>
          <a:spcPct val="20000"/>
        </a:spcBef>
        <a:spcAft>
          <a:spcPts val="600"/>
        </a:spcAft>
        <a:buClrTx/>
        <a:buSzPct val="100000"/>
        <a:buFont typeface="Arial" panose="020B0604020202020204" pitchFamily="34" charset="0"/>
        <a:buChar char="•"/>
        <a:defRPr kumimoji="0" sz="1600" kern="1200">
          <a:solidFill>
            <a:srgbClr val="FFFFF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12788" indent="-174625" algn="l" rtl="0" eaLnBrk="1" latinLnBrk="0" hangingPunct="1">
        <a:spcBef>
          <a:spcPct val="20000"/>
        </a:spcBef>
        <a:spcAft>
          <a:spcPts val="600"/>
        </a:spcAft>
        <a:buClrTx/>
        <a:buFont typeface="Arial" panose="020B0604020202020204" pitchFamily="34" charset="0"/>
        <a:buChar char="•"/>
        <a:tabLst>
          <a:tab pos="712788" algn="l"/>
        </a:tabLst>
        <a:defRPr kumimoji="0" sz="1400" kern="1200">
          <a:solidFill>
            <a:srgbClr val="FFFFF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1700" indent="-188913" algn="l" defTabSz="803275" rtl="0" eaLnBrk="1" latinLnBrk="0" hangingPunct="1">
        <a:spcBef>
          <a:spcPct val="20000"/>
        </a:spcBef>
        <a:spcAft>
          <a:spcPts val="600"/>
        </a:spcAft>
        <a:buClrTx/>
        <a:buFont typeface="Arial" panose="020B0604020202020204" pitchFamily="34" charset="0"/>
        <a:buChar char="•"/>
        <a:tabLst>
          <a:tab pos="803275" algn="l"/>
        </a:tabLst>
        <a:defRPr kumimoji="0" sz="1200" kern="1200">
          <a:solidFill>
            <a:srgbClr val="FFFFF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76325" indent="-174625" algn="l" rtl="0" eaLnBrk="1" latinLnBrk="0" hangingPunct="1">
        <a:spcBef>
          <a:spcPct val="20000"/>
        </a:spcBef>
        <a:spcAft>
          <a:spcPts val="600"/>
        </a:spcAft>
        <a:buClrTx/>
        <a:buFont typeface="Arial" panose="020B0604020202020204" pitchFamily="34" charset="0"/>
        <a:buChar char="•"/>
        <a:tabLst>
          <a:tab pos="803275" algn="l"/>
        </a:tabLst>
        <a:defRPr kumimoji="0" lang="en-US" sz="1200" kern="1200" smtClean="0">
          <a:solidFill>
            <a:srgbClr val="FFFFF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5543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 smtClean="0">
                <a:solidFill>
                  <a:schemeClr val="accent1"/>
                </a:solidFill>
              </a:rPr>
              <a:t>2 Praktische Vorführung</a:t>
            </a:r>
            <a:br>
              <a:rPr lang="de-DE" dirty="0" smtClean="0">
                <a:solidFill>
                  <a:schemeClr val="accent1"/>
                </a:solidFill>
              </a:rPr>
            </a:br>
            <a:endParaRPr lang="de-DE" b="0" dirty="0">
              <a:solidFill>
                <a:schemeClr val="accent1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31999" y="1764000"/>
            <a:ext cx="8604497" cy="4623816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Praktische Vorführung am Beispiel der Motorsteuerung über den Drehencoder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Die Motorleistung wird über das Drehen des Drehencoders gesteuert.</a:t>
            </a:r>
          </a:p>
          <a:p>
            <a:pPr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D</a:t>
            </a:r>
            <a:r>
              <a:rPr lang="de-DE" dirty="0" smtClean="0">
                <a:sym typeface="Wingdings" panose="05000000000000000000" pitchFamily="2" charset="2"/>
              </a:rPr>
              <a:t>as LCD-Modul zeigt die Motorleistung im Bereich von 0 bis 255 an.</a:t>
            </a:r>
          </a:p>
          <a:p>
            <a:pPr>
              <a:buFont typeface="Wingdings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Verwendete Bauteile:</a:t>
            </a:r>
          </a:p>
          <a:p>
            <a:r>
              <a:rPr lang="de-DE" dirty="0"/>
              <a:t>DC-Motor </a:t>
            </a:r>
            <a:r>
              <a:rPr lang="de-DE" dirty="0" smtClean="0"/>
              <a:t>für einfache </a:t>
            </a:r>
            <a:r>
              <a:rPr lang="de-DE" dirty="0"/>
              <a:t>Lasten (bis 9 V) </a:t>
            </a:r>
            <a:endParaRPr lang="de-DE" dirty="0" smtClean="0"/>
          </a:p>
          <a:p>
            <a:r>
              <a:rPr lang="de-DE" dirty="0" smtClean="0"/>
              <a:t>Drehencoder</a:t>
            </a:r>
          </a:p>
          <a:p>
            <a:r>
              <a:rPr lang="de-DE" dirty="0" smtClean="0"/>
              <a:t>H-Brücke</a:t>
            </a:r>
          </a:p>
          <a:p>
            <a:r>
              <a:rPr lang="de-DE" dirty="0" smtClean="0"/>
              <a:t>LCD-Modul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>
              <a:buFont typeface="Wingdings" panose="05000000000000000000" pitchFamily="2" charset="2"/>
              <a:buChar char="à"/>
            </a:pP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24" name="AutoShape 6" descr="http://193.175.248.171/wiki/images/e/e7/3D-Ansicht_Shield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2136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 smtClean="0">
                <a:solidFill>
                  <a:schemeClr val="accent1"/>
                </a:solidFill>
              </a:rPr>
              <a:t>2 Praktische Vorführung</a:t>
            </a:r>
            <a:br>
              <a:rPr lang="de-DE" dirty="0" smtClean="0">
                <a:solidFill>
                  <a:schemeClr val="accent1"/>
                </a:solidFill>
              </a:rPr>
            </a:br>
            <a:endParaRPr lang="de-DE" b="0" dirty="0">
              <a:solidFill>
                <a:schemeClr val="accent1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32000" y="1764000"/>
            <a:ext cx="5576082" cy="4623816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Drehencoder</a:t>
            </a:r>
          </a:p>
          <a:p>
            <a:r>
              <a:rPr lang="de-DE" dirty="0" smtClean="0"/>
              <a:t>richtungsweisender </a:t>
            </a:r>
            <a:r>
              <a:rPr lang="de-DE" dirty="0"/>
              <a:t>„</a:t>
            </a:r>
            <a:r>
              <a:rPr lang="de-DE" dirty="0" smtClean="0"/>
              <a:t>Schalter“</a:t>
            </a:r>
          </a:p>
          <a:p>
            <a:r>
              <a:rPr lang="de-DE" dirty="0" smtClean="0"/>
              <a:t>in zwei Richtungen „unendlich“ drehbar</a:t>
            </a:r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b="1" dirty="0" smtClean="0"/>
              <a:t>H-Brücke</a:t>
            </a:r>
          </a:p>
          <a:p>
            <a:r>
              <a:rPr lang="de-DE" dirty="0" smtClean="0"/>
              <a:t>Verwendung der Brückenschaltung in </a:t>
            </a:r>
            <a:r>
              <a:rPr lang="de-DE" dirty="0"/>
              <a:t>Form eines IC </a:t>
            </a:r>
            <a:endParaRPr lang="de-DE" dirty="0" smtClean="0"/>
          </a:p>
          <a:p>
            <a:r>
              <a:rPr lang="de-DE" dirty="0" smtClean="0"/>
              <a:t>Besonderheit: ermöglicht die Bewegung der </a:t>
            </a:r>
            <a:r>
              <a:rPr lang="de-DE" dirty="0"/>
              <a:t> </a:t>
            </a:r>
            <a:r>
              <a:rPr lang="de-DE" dirty="0" smtClean="0"/>
              <a:t>                 DC-Motoren im Uhrzeigersinn </a:t>
            </a:r>
            <a:r>
              <a:rPr lang="de-DE" dirty="0"/>
              <a:t>und gegen </a:t>
            </a:r>
            <a:r>
              <a:rPr lang="de-DE" dirty="0" smtClean="0"/>
              <a:t>den Uhrzeigersinn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24" name="AutoShape 6" descr="http://193.175.248.171/wiki/images/e/e7/3D-Ansicht_Shield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5122" name="Picture 2" descr="Datei:Drehenco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591" y="1628800"/>
            <a:ext cx="2160239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008081" y="3789040"/>
            <a:ext cx="2308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Drehencoder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 rot="16200000">
            <a:off x="7465383" y="2390971"/>
            <a:ext cx="2293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http://www.reichelt.de/STEC12E07/3/index.html?&amp;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ACTION=3&amp;LA=446&amp;ARTICLE=73922&amp;artnr=STEC12E07&amp;SEARCH=ALPS+STEC12E07,  Abruf am 09.10.2014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utoShape 4" descr="Datei:H-Brücke.JPG"/>
          <p:cNvSpPr>
            <a:spLocks noChangeAspect="1" noChangeArrowheads="1"/>
          </p:cNvSpPr>
          <p:nvPr/>
        </p:nvSpPr>
        <p:spPr bwMode="auto">
          <a:xfrm>
            <a:off x="63500" y="-136525"/>
            <a:ext cx="290512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442" y="4437112"/>
            <a:ext cx="2160000" cy="16299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6033542" y="6047258"/>
            <a:ext cx="2308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H-Brücke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 rot="16200000">
            <a:off x="7806826" y="4871946"/>
            <a:ext cx="17415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http://www.reichelt.de/L-293-D/3/index.html?&amp;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ACTION=3&amp;LA=446&amp;ARTICLE=9661&amp;artnr=L+293+D&amp;SEARCH=L293D, Abruf am 09.10.2014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0498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 smtClean="0">
                <a:solidFill>
                  <a:schemeClr val="accent1"/>
                </a:solidFill>
              </a:rPr>
              <a:t>2 Praktische Vorführung</a:t>
            </a:r>
            <a:br>
              <a:rPr lang="de-DE" dirty="0" smtClean="0">
                <a:solidFill>
                  <a:schemeClr val="accent1"/>
                </a:solidFill>
              </a:rPr>
            </a:br>
            <a:endParaRPr lang="de-DE" b="0" dirty="0">
              <a:solidFill>
                <a:schemeClr val="accent1"/>
              </a:solidFill>
            </a:endParaRP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 smtClean="0"/>
              <a:t>LCD-Modul</a:t>
            </a:r>
          </a:p>
          <a:p>
            <a:r>
              <a:rPr lang="de-DE" dirty="0" smtClean="0"/>
              <a:t>16x2 </a:t>
            </a:r>
            <a:r>
              <a:rPr lang="de-DE" dirty="0"/>
              <a:t>Display </a:t>
            </a:r>
            <a:endParaRPr lang="de-DE" dirty="0" smtClean="0"/>
          </a:p>
          <a:p>
            <a:r>
              <a:rPr lang="de-DE" dirty="0" smtClean="0"/>
              <a:t>facettenreiche Verwendungszwecke</a:t>
            </a:r>
          </a:p>
          <a:p>
            <a:r>
              <a:rPr lang="de-DE" dirty="0" smtClean="0"/>
              <a:t>Kontrasteinstellungen durchführbar</a:t>
            </a:r>
            <a:endParaRPr lang="de-DE" dirty="0"/>
          </a:p>
          <a:p>
            <a:pPr>
              <a:buFont typeface="Wingdings" panose="05000000000000000000" pitchFamily="2" charset="2"/>
              <a:buChar char="à"/>
            </a:pP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24" name="AutoShape 6" descr="http://193.175.248.171/wiki/images/e/e7/3D-Ansicht_Shield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582" y="1844824"/>
            <a:ext cx="2632870" cy="111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6084168" y="2996952"/>
            <a:ext cx="1220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LCD-Modul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 rot="16200000">
            <a:off x="7976900" y="1933837"/>
            <a:ext cx="107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http://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www.oppod.com/upload/products/middle/20120107052407_76209.jpg, Abruf am 09.10.2014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6770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2000" y="2636912"/>
            <a:ext cx="8013192" cy="3456384"/>
          </a:xfrm>
        </p:spPr>
        <p:txBody>
          <a:bodyPr tIns="144000" anchor="t" anchorCtr="0"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dirty="0" smtClean="0">
                <a:solidFill>
                  <a:srgbClr val="FFFFFF"/>
                </a:solidFill>
              </a:rPr>
              <a:t>3 Fazit und Ausblick</a:t>
            </a:r>
            <a:r>
              <a:rPr lang="de-DE" b="0" dirty="0" smtClean="0">
                <a:solidFill>
                  <a:srgbClr val="FFFFFF"/>
                </a:solidFill>
              </a:rPr>
              <a:t>   </a:t>
            </a:r>
            <a:endParaRPr lang="de-DE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924045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 smtClean="0">
                <a:solidFill>
                  <a:schemeClr val="accent1"/>
                </a:solidFill>
              </a:rPr>
              <a:t>3 Fazit und Ausblick</a:t>
            </a:r>
            <a:br>
              <a:rPr lang="de-DE" dirty="0" smtClean="0">
                <a:solidFill>
                  <a:schemeClr val="accent1"/>
                </a:solidFill>
              </a:rPr>
            </a:br>
            <a:endParaRPr lang="de-DE" b="0" dirty="0">
              <a:solidFill>
                <a:schemeClr val="accent1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31999" y="1764000"/>
            <a:ext cx="8604497" cy="46238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interessantes Projekt mit einem hohem Erfahrungswert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 smtClean="0"/>
              <a:t>Wissensgewinn von der theoretischen </a:t>
            </a:r>
            <a:r>
              <a:rPr lang="de-DE" dirty="0"/>
              <a:t>Entwicklung eines Schaltplans </a:t>
            </a:r>
            <a:r>
              <a:rPr lang="de-DE" dirty="0" smtClean="0"/>
              <a:t>über die Fertigung </a:t>
            </a:r>
            <a:r>
              <a:rPr lang="de-DE" dirty="0"/>
              <a:t>(Platine fräsen/Bauteile löten) </a:t>
            </a:r>
            <a:r>
              <a:rPr lang="de-DE" dirty="0" smtClean="0"/>
              <a:t>bis hin zur Ansteuerung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 smtClean="0"/>
              <a:t>bereitgestellte Quellcodes/Schaltplan/Layout/PAP </a:t>
            </a:r>
            <a:r>
              <a:rPr lang="de-DE" dirty="0"/>
              <a:t>in </a:t>
            </a:r>
            <a:r>
              <a:rPr lang="de-DE" dirty="0" smtClean="0"/>
              <a:t>der Dokumentation schaffen eine Arbeitserleichterung für zukünftige Entwicklungen/Erweiterungen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/>
              <a:t>Resultat: Das vorliegende Projekt bietet, samt Ergebnissen, </a:t>
            </a:r>
            <a:r>
              <a:rPr lang="de-DE" dirty="0" smtClean="0"/>
              <a:t>bildet eine </a:t>
            </a:r>
            <a:r>
              <a:rPr lang="de-DE" dirty="0"/>
              <a:t>solide Basis für Entwicklungen und Erweiterungen. </a:t>
            </a:r>
          </a:p>
          <a:p>
            <a:pPr>
              <a:buFont typeface="Wingdings" panose="05000000000000000000" pitchFamily="2" charset="2"/>
              <a:buChar char="à"/>
            </a:pPr>
            <a:endParaRPr lang="de-DE" dirty="0"/>
          </a:p>
          <a:p>
            <a:pPr marL="0" indent="0">
              <a:spcAft>
                <a:spcPts val="0"/>
              </a:spcAft>
              <a:buNone/>
              <a:tabLst/>
            </a:pP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763239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028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457200" y="1775191"/>
            <a:ext cx="8229600" cy="1293769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2000" tIns="72000" rIns="72000" bIns="72000" anchor="ctr" anchorCtr="1">
            <a:normAutofit/>
          </a:bodyPr>
          <a:lstStyle/>
          <a:p>
            <a:pPr marL="118872" indent="0" algn="ctr">
              <a:buNone/>
            </a:pPr>
            <a:r>
              <a:rPr lang="de-D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29: Entwicklungsplatine </a:t>
            </a:r>
            <a:r>
              <a:rPr lang="de-D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endParaRPr lang="de-DE" sz="24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8872" indent="0" algn="ctr">
              <a:buNone/>
            </a:pPr>
            <a:r>
              <a:rPr lang="de-D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Mikrocontroller </a:t>
            </a:r>
            <a:r>
              <a:rPr lang="de-DE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entwerfen und </a:t>
            </a:r>
            <a:r>
              <a:rPr lang="de-DE" sz="2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ansteuern </a:t>
            </a:r>
            <a:endParaRPr lang="de-DE" sz="2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3933056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Referenten:</a:t>
            </a:r>
          </a:p>
          <a:p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Anika Leinhäuser </a:t>
            </a:r>
          </a:p>
          <a:p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 Merkel</a:t>
            </a:r>
          </a:p>
          <a:p>
            <a:endParaRPr lang="de-DE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Hochschule Hamm-Lippstadt</a:t>
            </a:r>
            <a:endParaRPr lang="de-DE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Studiengang: Business </a:t>
            </a:r>
            <a:r>
              <a:rPr lang="de-DE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Engineering</a:t>
            </a:r>
          </a:p>
          <a:p>
            <a:endParaRPr lang="de-DE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Projektvorstellung im Rahmen der LV Angewandte Elektrotechnik am 16.01.2015</a:t>
            </a:r>
          </a:p>
          <a:p>
            <a:endParaRPr lang="de-DE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6137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Inhaltsübersicht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1999" y="1764000"/>
            <a:ext cx="8221759" cy="4623816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SzPct val="100000"/>
              <a:buNone/>
              <a:defRPr/>
            </a:pPr>
            <a:r>
              <a:rPr lang="de-DE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Projektvorstellung </a:t>
            </a: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de-DE" dirty="0" smtClean="0"/>
              <a:t>   1.1 Aufgabenstellung</a:t>
            </a:r>
            <a:endParaRPr lang="de-DE" dirty="0"/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de-DE" dirty="0"/>
              <a:t>   1.2 </a:t>
            </a:r>
            <a:r>
              <a:rPr lang="de-DE" dirty="0" smtClean="0"/>
              <a:t>Konzept</a:t>
            </a:r>
            <a:endParaRPr lang="de-DE" dirty="0"/>
          </a:p>
          <a:p>
            <a:pPr marL="0" indent="0">
              <a:spcAft>
                <a:spcPts val="1200"/>
              </a:spcAft>
              <a:buNone/>
              <a:defRPr/>
            </a:pPr>
            <a:r>
              <a:rPr lang="de-DE" dirty="0"/>
              <a:t>   1.3 </a:t>
            </a:r>
            <a:r>
              <a:rPr lang="de-DE" dirty="0" smtClean="0"/>
              <a:t>Projektergebnis</a:t>
            </a:r>
          </a:p>
          <a:p>
            <a:pPr marL="0" indent="0">
              <a:spcAft>
                <a:spcPts val="1200"/>
              </a:spcAft>
              <a:buNone/>
              <a:defRPr/>
            </a:pPr>
            <a:endParaRPr lang="de-DE" dirty="0" smtClean="0"/>
          </a:p>
          <a:p>
            <a:pPr marL="0" indent="0">
              <a:spcAft>
                <a:spcPts val="1200"/>
              </a:spcAft>
              <a:buNone/>
              <a:defRPr/>
            </a:pPr>
            <a:r>
              <a:rPr lang="de-DE" b="1" dirty="0" smtClean="0">
                <a:solidFill>
                  <a:srgbClr val="FFFFFF"/>
                </a:solidFill>
              </a:rPr>
              <a:t>2 Praktische Vorführung</a:t>
            </a:r>
          </a:p>
          <a:p>
            <a:pPr marL="0" indent="0">
              <a:spcAft>
                <a:spcPts val="0"/>
              </a:spcAft>
              <a:buSzPct val="100000"/>
              <a:buNone/>
              <a:defRPr/>
            </a:pPr>
            <a:endParaRPr lang="de-DE" b="1" dirty="0"/>
          </a:p>
          <a:p>
            <a:pPr marL="0" indent="0">
              <a:spcAft>
                <a:spcPts val="0"/>
              </a:spcAft>
              <a:buSzPct val="100000"/>
              <a:buNone/>
              <a:defRPr/>
            </a:pPr>
            <a:r>
              <a:rPr lang="de-DE" b="1" dirty="0" smtClean="0"/>
              <a:t>3 Fazit und Ausblick</a:t>
            </a:r>
          </a:p>
          <a:p>
            <a:pPr marL="0" indent="0">
              <a:spcAft>
                <a:spcPts val="0"/>
              </a:spcAft>
              <a:buSzPct val="100000"/>
              <a:buNone/>
              <a:defRPr/>
            </a:pPr>
            <a:endParaRPr lang="de-DE" b="1" dirty="0"/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de-DE" dirty="0" smtClean="0"/>
              <a:t>      </a:t>
            </a:r>
          </a:p>
          <a:p>
            <a:pPr marL="0" indent="0">
              <a:spcAft>
                <a:spcPts val="1200"/>
              </a:spcAft>
              <a:buNone/>
              <a:defRPr/>
            </a:pPr>
            <a:endParaRPr lang="de-DE" dirty="0" smtClean="0"/>
          </a:p>
          <a:p>
            <a:pPr marL="0" indent="0">
              <a:spcAft>
                <a:spcPts val="1200"/>
              </a:spcAft>
              <a:buNone/>
              <a:defRPr/>
            </a:pPr>
            <a:r>
              <a:rPr lang="de-DE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461772" indent="-342900">
              <a:buSzPct val="100000"/>
              <a:buFont typeface="+mj-lt"/>
              <a:buAutoNum type="arabicPeriod"/>
            </a:pPr>
            <a:endParaRPr lang="de-DE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7413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2000" y="2636912"/>
            <a:ext cx="8013192" cy="3456384"/>
          </a:xfrm>
        </p:spPr>
        <p:txBody>
          <a:bodyPr tIns="144000" anchor="t" anchorCtr="0"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dirty="0">
                <a:solidFill>
                  <a:srgbClr val="FFFFFF"/>
                </a:solidFill>
              </a:rPr>
              <a:t>1 </a:t>
            </a:r>
            <a:r>
              <a:rPr lang="de-DE" dirty="0" smtClean="0">
                <a:solidFill>
                  <a:srgbClr val="FFFFFF"/>
                </a:solidFill>
              </a:rPr>
              <a:t>Projektvorstellung</a:t>
            </a:r>
            <a:br>
              <a:rPr lang="de-DE" dirty="0" smtClean="0">
                <a:solidFill>
                  <a:srgbClr val="FFFFFF"/>
                </a:solidFill>
              </a:rPr>
            </a:br>
            <a:r>
              <a:rPr lang="de-DE" b="0" dirty="0"/>
              <a:t> </a:t>
            </a:r>
            <a:r>
              <a:rPr lang="de-DE" b="0" dirty="0" smtClean="0"/>
              <a:t>  1.1 Aufgabenstellung</a:t>
            </a:r>
            <a:r>
              <a:rPr lang="de-DE" b="0" dirty="0"/>
              <a:t/>
            </a:r>
            <a:br>
              <a:rPr lang="de-DE" b="0" dirty="0"/>
            </a:br>
            <a:r>
              <a:rPr lang="de-DE" b="0" dirty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de-DE" b="0" dirty="0"/>
              <a:t>1.2 </a:t>
            </a:r>
            <a:r>
              <a:rPr lang="de-DE" b="0" dirty="0" smtClean="0"/>
              <a:t>Konzept</a:t>
            </a:r>
            <a:br>
              <a:rPr lang="de-DE" b="0" dirty="0" smtClean="0"/>
            </a:br>
            <a:r>
              <a:rPr lang="de-DE" b="0" dirty="0" smtClean="0"/>
              <a:t>   1.3 Projektergebnis </a:t>
            </a:r>
            <a:r>
              <a:rPr lang="de-DE" dirty="0">
                <a:solidFill>
                  <a:srgbClr val="FFFFFF"/>
                </a:solidFill>
              </a:rPr>
              <a:t/>
            </a:r>
            <a:br>
              <a:rPr lang="de-DE" dirty="0">
                <a:solidFill>
                  <a:srgbClr val="FFFFFF"/>
                </a:solidFill>
              </a:rPr>
            </a:br>
            <a:r>
              <a:rPr lang="de-DE" b="0" dirty="0">
                <a:solidFill>
                  <a:srgbClr val="FFFFFF"/>
                </a:solidFill>
              </a:rPr>
              <a:t>   </a:t>
            </a:r>
            <a:endParaRPr lang="de-DE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445282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31999" y="1764000"/>
            <a:ext cx="8604497" cy="4623816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  <a:tabLst/>
            </a:pPr>
            <a:r>
              <a:rPr lang="de-DE" b="1" dirty="0" smtClean="0"/>
              <a:t>Aufgabe: </a:t>
            </a:r>
            <a:r>
              <a:rPr lang="de-DE" dirty="0" smtClean="0"/>
              <a:t>Entwicklungsplatine </a:t>
            </a:r>
            <a:r>
              <a:rPr lang="de-DE" dirty="0"/>
              <a:t>für </a:t>
            </a:r>
            <a:r>
              <a:rPr lang="de-DE" dirty="0" smtClean="0"/>
              <a:t>einen Arduino </a:t>
            </a:r>
            <a:r>
              <a:rPr lang="de-DE" dirty="0"/>
              <a:t>Uno bauen </a:t>
            </a:r>
            <a:r>
              <a:rPr lang="de-DE" dirty="0" smtClean="0"/>
              <a:t>und ansteuern </a:t>
            </a:r>
          </a:p>
          <a:p>
            <a:pPr marL="0" indent="0">
              <a:spcAft>
                <a:spcPts val="0"/>
              </a:spcAft>
              <a:buNone/>
              <a:tabLst/>
            </a:pPr>
            <a:r>
              <a:rPr lang="de-DE" dirty="0" smtClean="0"/>
              <a:t>Bausteine </a:t>
            </a:r>
            <a:r>
              <a:rPr lang="de-DE" dirty="0"/>
              <a:t>sind </a:t>
            </a:r>
            <a:r>
              <a:rPr lang="de-DE" dirty="0" smtClean="0"/>
              <a:t>mindestens </a:t>
            </a:r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Drehencoder</a:t>
            </a:r>
            <a:r>
              <a:rPr lang="de-DE" dirty="0"/>
              <a:t>, </a:t>
            </a:r>
            <a:endParaRPr lang="de-DE" dirty="0" smtClean="0"/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LEDs </a:t>
            </a:r>
            <a:r>
              <a:rPr lang="de-DE" dirty="0"/>
              <a:t>inkl. Transistorstufe, </a:t>
            </a:r>
            <a:endParaRPr lang="de-DE" dirty="0" smtClean="0"/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RGB‐LED inkl</a:t>
            </a:r>
            <a:r>
              <a:rPr lang="de-DE" dirty="0"/>
              <a:t>. Transistorstufe, </a:t>
            </a:r>
            <a:endParaRPr lang="de-DE" dirty="0" smtClean="0"/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MOSFET </a:t>
            </a:r>
            <a:r>
              <a:rPr lang="de-DE" dirty="0"/>
              <a:t>für große Last, </a:t>
            </a:r>
            <a:endParaRPr lang="de-DE" dirty="0" smtClean="0"/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H‐Brücke</a:t>
            </a:r>
            <a:r>
              <a:rPr lang="de-DE" dirty="0"/>
              <a:t>, </a:t>
            </a:r>
            <a:endParaRPr lang="de-DE" dirty="0" smtClean="0"/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EEPROM</a:t>
            </a:r>
            <a:r>
              <a:rPr lang="de-DE" dirty="0"/>
              <a:t>, </a:t>
            </a:r>
            <a:endParaRPr lang="de-DE" dirty="0" smtClean="0"/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drei Potentiometer, </a:t>
            </a:r>
          </a:p>
          <a:p>
            <a:pPr>
              <a:spcAft>
                <a:spcPts val="0"/>
              </a:spcAft>
              <a:tabLst/>
            </a:pPr>
            <a:r>
              <a:rPr lang="de-DE" dirty="0" smtClean="0"/>
              <a:t>Display</a:t>
            </a:r>
          </a:p>
          <a:p>
            <a:pPr marL="0" indent="0">
              <a:spcAft>
                <a:spcPts val="0"/>
              </a:spcAft>
              <a:buNone/>
              <a:tabLst/>
            </a:pPr>
            <a:endParaRPr lang="de-DE" dirty="0"/>
          </a:p>
          <a:p>
            <a:pPr marL="0" indent="0">
              <a:spcAft>
                <a:spcPts val="0"/>
              </a:spcAft>
              <a:buNone/>
              <a:tabLst/>
            </a:pPr>
            <a:endParaRPr lang="de-DE" dirty="0"/>
          </a:p>
          <a:p>
            <a:pPr marL="0" indent="0">
              <a:spcAft>
                <a:spcPts val="0"/>
              </a:spcAft>
              <a:buNone/>
              <a:tabLst/>
            </a:pPr>
            <a:endParaRPr lang="de-DE" dirty="0" smtClean="0"/>
          </a:p>
          <a:p>
            <a:pPr marL="0" indent="0">
              <a:spcAft>
                <a:spcPts val="0"/>
              </a:spcAft>
              <a:buNone/>
              <a:tabLst/>
            </a:pP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2000" y="144000"/>
            <a:ext cx="8244000" cy="1224000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>
                <a:solidFill>
                  <a:schemeClr val="accent1"/>
                </a:solidFill>
              </a:rPr>
              <a:t>1 </a:t>
            </a:r>
            <a:r>
              <a:rPr lang="de-DE" dirty="0" smtClean="0">
                <a:solidFill>
                  <a:schemeClr val="accent1"/>
                </a:solidFill>
              </a:rPr>
              <a:t>Projektvorstellung</a:t>
            </a:r>
            <a:br>
              <a:rPr lang="de-DE" dirty="0" smtClean="0">
                <a:solidFill>
                  <a:schemeClr val="accent1"/>
                </a:solidFill>
              </a:rPr>
            </a:br>
            <a:r>
              <a:rPr lang="de-DE" b="0" dirty="0" smtClean="0">
                <a:solidFill>
                  <a:schemeClr val="accent1"/>
                </a:solidFill>
              </a:rPr>
              <a:t>   </a:t>
            </a:r>
            <a:r>
              <a:rPr lang="de-DE" b="0" dirty="0">
                <a:solidFill>
                  <a:schemeClr val="accent1"/>
                </a:solidFill>
              </a:rPr>
              <a:t>1.1 </a:t>
            </a:r>
            <a:r>
              <a:rPr lang="de-DE" b="0" dirty="0" smtClean="0">
                <a:solidFill>
                  <a:schemeClr val="accent1"/>
                </a:solidFill>
              </a:rPr>
              <a:t>Aufgabenstellung</a:t>
            </a:r>
            <a:endParaRPr lang="de-DE" b="0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0" b="13633"/>
          <a:stretch/>
        </p:blipFill>
        <p:spPr bwMode="auto">
          <a:xfrm>
            <a:off x="4572000" y="2420888"/>
            <a:ext cx="3875000" cy="29917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 rot="16200000">
            <a:off x="7272390" y="3639708"/>
            <a:ext cx="2806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static3.watterott.com/arduino_uno-r3_1.jpg, Abruf am 14.01.2015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414552" y="5437998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Arduino Uno R3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071603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2000" y="144000"/>
            <a:ext cx="8244000" cy="1224000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>
                <a:solidFill>
                  <a:schemeClr val="accent1"/>
                </a:solidFill>
              </a:rPr>
              <a:t>1 </a:t>
            </a:r>
            <a:r>
              <a:rPr lang="de-DE" dirty="0" smtClean="0">
                <a:solidFill>
                  <a:schemeClr val="accent1"/>
                </a:solidFill>
              </a:rPr>
              <a:t>Projektvorstellung</a:t>
            </a:r>
            <a:br>
              <a:rPr lang="de-DE" dirty="0" smtClean="0">
                <a:solidFill>
                  <a:schemeClr val="accent1"/>
                </a:solidFill>
              </a:rPr>
            </a:br>
            <a:r>
              <a:rPr lang="de-DE" b="0" dirty="0" smtClean="0">
                <a:solidFill>
                  <a:schemeClr val="accent1"/>
                </a:solidFill>
              </a:rPr>
              <a:t>   1.2 Konzept</a:t>
            </a:r>
            <a:endParaRPr lang="de-DE" b="0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770440" cy="4924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6287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2000" y="144000"/>
            <a:ext cx="8244000" cy="1224000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>
                <a:solidFill>
                  <a:schemeClr val="accent1"/>
                </a:solidFill>
              </a:rPr>
              <a:t>1 </a:t>
            </a:r>
            <a:r>
              <a:rPr lang="de-DE" dirty="0" smtClean="0">
                <a:solidFill>
                  <a:schemeClr val="accent1"/>
                </a:solidFill>
              </a:rPr>
              <a:t>Projektvorstellung</a:t>
            </a:r>
            <a:br>
              <a:rPr lang="de-DE" dirty="0" smtClean="0">
                <a:solidFill>
                  <a:schemeClr val="accent1"/>
                </a:solidFill>
              </a:rPr>
            </a:br>
            <a:r>
              <a:rPr lang="de-DE" b="0" dirty="0" smtClean="0">
                <a:solidFill>
                  <a:schemeClr val="accent1"/>
                </a:solidFill>
              </a:rPr>
              <a:t>   1.2 Projektergebnis</a:t>
            </a:r>
            <a:endParaRPr lang="de-DE" b="0" dirty="0">
              <a:solidFill>
                <a:schemeClr val="accent1"/>
              </a:solidFill>
            </a:endParaRPr>
          </a:p>
        </p:txBody>
      </p:sp>
      <p:sp>
        <p:nvSpPr>
          <p:cNvPr id="24" name="AutoShape 6" descr="http://193.175.248.171/wiki/images/e/e7/3D-Ansicht_Shield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25" name="Gruppieren 24"/>
          <p:cNvGrpSpPr/>
          <p:nvPr/>
        </p:nvGrpSpPr>
        <p:grpSpPr>
          <a:xfrm>
            <a:off x="1196114" y="1628800"/>
            <a:ext cx="6740284" cy="4466844"/>
            <a:chOff x="799680" y="1628800"/>
            <a:chExt cx="6740284" cy="4466844"/>
          </a:xfrm>
        </p:grpSpPr>
        <p:sp>
          <p:nvSpPr>
            <p:cNvPr id="14" name="Pfeil nach unten 13"/>
            <p:cNvSpPr/>
            <p:nvPr/>
          </p:nvSpPr>
          <p:spPr>
            <a:xfrm>
              <a:off x="3925741" y="2248111"/>
              <a:ext cx="487086" cy="460809"/>
            </a:xfrm>
            <a:prstGeom prst="down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3404715" y="1628800"/>
              <a:ext cx="1512168" cy="61930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Konzept</a:t>
              </a:r>
              <a:endParaRPr lang="de-DE" dirty="0"/>
            </a:p>
          </p:txBody>
        </p:sp>
        <p:sp>
          <p:nvSpPr>
            <p:cNvPr id="18" name="Nach oben gebogener Pfeil 17"/>
            <p:cNvSpPr/>
            <p:nvPr/>
          </p:nvSpPr>
          <p:spPr>
            <a:xfrm rot="10800000">
              <a:off x="2231350" y="2867449"/>
              <a:ext cx="1224136" cy="1008112"/>
            </a:xfrm>
            <a:prstGeom prst="bentUp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Nach oben gebogener Pfeil 22"/>
            <p:cNvSpPr/>
            <p:nvPr/>
          </p:nvSpPr>
          <p:spPr>
            <a:xfrm rot="10800000" flipH="1">
              <a:off x="4916883" y="2867451"/>
              <a:ext cx="1238246" cy="1008112"/>
            </a:xfrm>
            <a:prstGeom prst="bentUp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" name="Rechteck 1"/>
            <p:cNvSpPr/>
            <p:nvPr/>
          </p:nvSpPr>
          <p:spPr>
            <a:xfrm>
              <a:off x="3419229" y="2694703"/>
              <a:ext cx="1512168" cy="61930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Multisim &amp; Ultiboard</a:t>
              </a:r>
              <a:endParaRPr lang="de-DE" dirty="0"/>
            </a:p>
          </p:txBody>
        </p:sp>
        <p:pic>
          <p:nvPicPr>
            <p:cNvPr id="1026" name="Picture 2" descr="Datei:3D-Ansicht Shield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680" y="3935644"/>
              <a:ext cx="3339758" cy="216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6602" y="3933296"/>
              <a:ext cx="3263362" cy="216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Textfeld 29"/>
          <p:cNvSpPr txBox="1"/>
          <p:nvPr/>
        </p:nvSpPr>
        <p:spPr>
          <a:xfrm>
            <a:off x="5148064" y="6114782"/>
            <a:ext cx="2308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3D-Modell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1687601" y="6093296"/>
            <a:ext cx="2308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3D.Modell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0070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2000" y="144000"/>
            <a:ext cx="8244000" cy="1224000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de-DE" dirty="0">
                <a:solidFill>
                  <a:schemeClr val="accent1"/>
                </a:solidFill>
              </a:rPr>
              <a:t>1 </a:t>
            </a:r>
            <a:r>
              <a:rPr lang="de-DE" dirty="0" smtClean="0">
                <a:solidFill>
                  <a:schemeClr val="accent1"/>
                </a:solidFill>
              </a:rPr>
              <a:t>Projektvorstellung</a:t>
            </a:r>
            <a:br>
              <a:rPr lang="de-DE" dirty="0" smtClean="0">
                <a:solidFill>
                  <a:schemeClr val="accent1"/>
                </a:solidFill>
              </a:rPr>
            </a:br>
            <a:r>
              <a:rPr lang="de-DE" b="0" dirty="0" smtClean="0">
                <a:solidFill>
                  <a:schemeClr val="accent1"/>
                </a:solidFill>
              </a:rPr>
              <a:t>   1.2 Projektergebnis</a:t>
            </a:r>
            <a:endParaRPr lang="de-DE" b="0" dirty="0">
              <a:solidFill>
                <a:schemeClr val="accent1"/>
              </a:solidFill>
            </a:endParaRPr>
          </a:p>
        </p:txBody>
      </p:sp>
      <p:sp>
        <p:nvSpPr>
          <p:cNvPr id="24" name="AutoShape 6" descr="http://193.175.248.171/wiki/images/e/e7/3D-Ansicht_Shield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25" name="Gruppieren 24"/>
          <p:cNvGrpSpPr/>
          <p:nvPr/>
        </p:nvGrpSpPr>
        <p:grpSpPr>
          <a:xfrm>
            <a:off x="2577013" y="1844824"/>
            <a:ext cx="3974550" cy="1187141"/>
            <a:chOff x="2180579" y="2838719"/>
            <a:chExt cx="3974550" cy="1187141"/>
          </a:xfrm>
        </p:grpSpPr>
        <p:sp>
          <p:nvSpPr>
            <p:cNvPr id="2" name="Rechteck 1"/>
            <p:cNvSpPr/>
            <p:nvPr/>
          </p:nvSpPr>
          <p:spPr>
            <a:xfrm>
              <a:off x="3404715" y="2838719"/>
              <a:ext cx="1512168" cy="61930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Fertigung</a:t>
              </a:r>
              <a:endParaRPr lang="de-DE" dirty="0"/>
            </a:p>
          </p:txBody>
        </p:sp>
        <p:sp>
          <p:nvSpPr>
            <p:cNvPr id="18" name="Nach oben gebogener Pfeil 17"/>
            <p:cNvSpPr/>
            <p:nvPr/>
          </p:nvSpPr>
          <p:spPr>
            <a:xfrm rot="10800000">
              <a:off x="2180579" y="3017747"/>
              <a:ext cx="1224136" cy="1008112"/>
            </a:xfrm>
            <a:prstGeom prst="bentUp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Nach oben gebogener Pfeil 22"/>
            <p:cNvSpPr/>
            <p:nvPr/>
          </p:nvSpPr>
          <p:spPr>
            <a:xfrm rot="10800000" flipH="1">
              <a:off x="4916883" y="3017748"/>
              <a:ext cx="1238246" cy="1008112"/>
            </a:xfrm>
            <a:prstGeom prst="bentUp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9" name="Textfeld 18"/>
          <p:cNvSpPr txBox="1"/>
          <p:nvPr/>
        </p:nvSpPr>
        <p:spPr>
          <a:xfrm>
            <a:off x="5159976" y="5240914"/>
            <a:ext cx="2308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619672" y="5249479"/>
            <a:ext cx="23083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D:\Andy\Studium\Masterstudium BSE\2 Semester\Angewandte Elektrotechnik\Arduino\angewandte Elektrotechnik Projekt Arduino\Umsetzung\Präsentation\DSC_08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4" r="17905" b="15570"/>
          <a:stretch/>
        </p:blipFill>
        <p:spPr bwMode="auto">
          <a:xfrm>
            <a:off x="5017999" y="3045420"/>
            <a:ext cx="2592288" cy="2204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Andy\Studium\Masterstudium BSE\2 Semester\Angewandte Elektrotechnik\Arduino\angewandte Elektrotechnik Projekt Arduino\Umsetzung\Präsentation\DSC_08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" t="7879" b="9078"/>
          <a:stretch/>
        </p:blipFill>
        <p:spPr bwMode="auto">
          <a:xfrm>
            <a:off x="971600" y="3068747"/>
            <a:ext cx="3271079" cy="21721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FBB601-189B-4E40-9D89-5B1A5CD1A269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9112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2000" y="2636912"/>
            <a:ext cx="8013192" cy="3456384"/>
          </a:xfrm>
        </p:spPr>
        <p:txBody>
          <a:bodyPr tIns="144000" anchor="t" anchorCtr="0"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dirty="0" smtClean="0">
                <a:solidFill>
                  <a:srgbClr val="FFFFFF"/>
                </a:solidFill>
              </a:rPr>
              <a:t>2 Praktische Vorführung</a:t>
            </a:r>
            <a:r>
              <a:rPr lang="de-DE" dirty="0">
                <a:solidFill>
                  <a:srgbClr val="FFFFFF"/>
                </a:solidFill>
              </a:rPr>
              <a:t/>
            </a:r>
            <a:br>
              <a:rPr lang="de-DE" dirty="0">
                <a:solidFill>
                  <a:srgbClr val="FFFFFF"/>
                </a:solidFill>
              </a:rPr>
            </a:br>
            <a:r>
              <a:rPr lang="de-DE" b="0" dirty="0">
                <a:solidFill>
                  <a:srgbClr val="FFFFFF"/>
                </a:solidFill>
              </a:rPr>
              <a:t>   </a:t>
            </a:r>
            <a:endParaRPr lang="de-DE" b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16.01.2015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Projekt 29 | Anika Leinhäuser und Andre Merkel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924045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Bachelorarbeit">
      <a:dk1>
        <a:srgbClr val="04617B"/>
      </a:dk1>
      <a:lt1>
        <a:srgbClr val="F2F2F2"/>
      </a:lt1>
      <a:dk2>
        <a:srgbClr val="007EB0"/>
      </a:dk2>
      <a:lt2>
        <a:srgbClr val="F2F2F2"/>
      </a:lt2>
      <a:accent1>
        <a:srgbClr val="181818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solidFill>
          <a:srgbClr val="FFFFFF"/>
        </a:solidFill>
        <a:ln w="15875" cmpd="sng"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439</Words>
  <Application>Microsoft Office PowerPoint</Application>
  <PresentationFormat>Bildschirmpräsentation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Modul</vt:lpstr>
      <vt:lpstr>PowerPoint-Präsentation</vt:lpstr>
      <vt:lpstr>PowerPoint-Präsentation</vt:lpstr>
      <vt:lpstr>Inhaltsübersicht </vt:lpstr>
      <vt:lpstr>1 Projektvorstellung    1.1 Aufgabenstellung    1.2 Konzept    1.3 Projektergebnis     </vt:lpstr>
      <vt:lpstr>1 Projektvorstellung    1.1 Aufgabenstellung</vt:lpstr>
      <vt:lpstr>1 Projektvorstellung    1.2 Konzept</vt:lpstr>
      <vt:lpstr>1 Projektvorstellung    1.2 Projektergebnis</vt:lpstr>
      <vt:lpstr>1 Projektvorstellung    1.2 Projektergebnis</vt:lpstr>
      <vt:lpstr>2 Praktische Vorführung    </vt:lpstr>
      <vt:lpstr>2 Praktische Vorführung </vt:lpstr>
      <vt:lpstr>2 Praktische Vorführung </vt:lpstr>
      <vt:lpstr>2 Praktische Vorführung </vt:lpstr>
      <vt:lpstr>3 Fazit und Ausblick   </vt:lpstr>
      <vt:lpstr>3 Fazit und Ausblick </vt:lpstr>
      <vt:lpstr>Vielen Dank für Ihre Aufmerksamkeit!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„Realisierung einer graphischen Benutzeroberﬂäche zur Konﬁguration eines OSEK Echtzeitbetriebssystems“</dc:title>
  <dc:creator>Anni</dc:creator>
  <cp:lastModifiedBy>Andy</cp:lastModifiedBy>
  <cp:revision>945</cp:revision>
  <dcterms:created xsi:type="dcterms:W3CDTF">2014-05-21T14:35:57Z</dcterms:created>
  <dcterms:modified xsi:type="dcterms:W3CDTF">2015-01-17T14:53:29Z</dcterms:modified>
</cp:coreProperties>
</file>